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C3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982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538325-302E-4ECD-B91D-47B2EA18D4E9}" type="datetimeFigureOut">
              <a:rPr lang="ru-RU" smtClean="0"/>
              <a:t>20.06.16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1CC68F-4CA0-47A4-B1A2-E2B8DA5CE68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mmark.ru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23.jpeg"/><Relationship Id="rId9" Type="http://schemas.openxmlformats.org/officeDocument/2006/relationships/hyperlink" Target="mailto:info@tmk.spb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4924" y="980728"/>
            <a:ext cx="3642854" cy="804418"/>
          </a:xfrm>
        </p:spPr>
        <p:txBody>
          <a:bodyPr anchor="ctr">
            <a:noAutofit/>
          </a:bodyPr>
          <a:lstStyle/>
          <a:p>
            <a:pPr algn="ctr"/>
            <a:r>
              <a:rPr lang="en-US" sz="5400" cap="none" dirty="0" err="1" smtClean="0">
                <a:latin typeface="+mn-lt"/>
              </a:rPr>
              <a:t>TMLibra</a:t>
            </a:r>
            <a:endParaRPr lang="ru-RU" sz="5400" cap="none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4924" y="332656"/>
            <a:ext cx="3642854" cy="592337"/>
          </a:xfr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Весовой комплекс для </a:t>
            </a:r>
            <a:r>
              <a:rPr lang="ru-RU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печати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маркировочных этикеток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87624" y="2415705"/>
            <a:ext cx="7704856" cy="867741"/>
          </a:xfrm>
          <a:prstGeom prst="rect">
            <a:avLst/>
          </a:prstGeom>
        </p:spPr>
        <p:txBody>
          <a:bodyPr vert="horz" tIns="0" rIns="45720" bIns="0" anchor="ctr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1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Ли́бра</a:t>
            </a:r>
            <a:r>
              <a:rPr lang="ru-RU" sz="1200" dirty="0"/>
              <a:t> — старорусская торговая мера веса, равная 307,1 </a:t>
            </a:r>
            <a:r>
              <a:rPr lang="ru-RU" sz="1200" dirty="0" smtClean="0"/>
              <a:t>грамма. </a:t>
            </a:r>
            <a:r>
              <a:rPr lang="ru-RU" sz="1200" dirty="0"/>
              <a:t>Приравнивалась к </a:t>
            </a:r>
            <a:r>
              <a:rPr lang="ru-RU" sz="1200" dirty="0" smtClean="0"/>
              <a:t>72  </a:t>
            </a:r>
            <a:r>
              <a:rPr lang="ru-RU" sz="1200" dirty="0"/>
              <a:t>золотникам</a:t>
            </a:r>
            <a:r>
              <a:rPr lang="ru-RU" sz="1200" dirty="0" smtClean="0"/>
              <a:t>.</a:t>
            </a:r>
          </a:p>
          <a:p>
            <a:pPr algn="l">
              <a:lnSpc>
                <a:spcPct val="120000"/>
              </a:lnSpc>
            </a:pPr>
            <a:r>
              <a:rPr lang="ru-RU" sz="1200" dirty="0" err="1"/>
              <a:t>Ли́бра</a:t>
            </a:r>
            <a:r>
              <a:rPr lang="ru-RU" sz="1200" dirty="0"/>
              <a:t> (лат. </a:t>
            </a:r>
            <a:r>
              <a:rPr lang="ru-RU" sz="1200" dirty="0" err="1"/>
              <a:t>libra</a:t>
            </a:r>
            <a:r>
              <a:rPr lang="ru-RU" sz="1200" dirty="0"/>
              <a:t>), греч. </a:t>
            </a:r>
            <a:r>
              <a:rPr lang="ru-RU" sz="1200" dirty="0" err="1"/>
              <a:t>litra</a:t>
            </a:r>
            <a:r>
              <a:rPr lang="ru-RU" sz="1200" dirty="0"/>
              <a:t> — древнеримская мера веса (фунт), равная 327,45 </a:t>
            </a:r>
            <a:r>
              <a:rPr lang="ru-RU" sz="1200" dirty="0" smtClean="0"/>
              <a:t>гр. </a:t>
            </a:r>
            <a:r>
              <a:rPr lang="ru-RU" sz="1200" dirty="0"/>
              <a:t>Состояла из 12 унций. </a:t>
            </a:r>
            <a:endParaRPr lang="ru-RU" sz="1200" dirty="0" smtClean="0"/>
          </a:p>
          <a:p>
            <a:pPr algn="l">
              <a:lnSpc>
                <a:spcPct val="120000"/>
              </a:lnSpc>
            </a:pPr>
            <a:r>
              <a:rPr lang="ru-RU" sz="1200" dirty="0" smtClean="0"/>
              <a:t>Происходит </a:t>
            </a:r>
            <a:r>
              <a:rPr lang="ru-RU" sz="1200" dirty="0"/>
              <a:t>от лат. </a:t>
            </a:r>
            <a:r>
              <a:rPr lang="ru-RU" sz="1200" dirty="0" err="1"/>
              <a:t>libra</a:t>
            </a:r>
            <a:r>
              <a:rPr lang="ru-RU" sz="1200" dirty="0"/>
              <a:t> «весы; </a:t>
            </a:r>
            <a:r>
              <a:rPr lang="ru-RU" sz="1200" dirty="0" err="1"/>
              <a:t>либра</a:t>
            </a:r>
            <a:r>
              <a:rPr lang="ru-RU" sz="1200" dirty="0"/>
              <a:t>, фунт</a:t>
            </a:r>
            <a:r>
              <a:rPr lang="ru-RU" sz="1200" dirty="0" smtClean="0"/>
              <a:t>». В греч. </a:t>
            </a:r>
            <a:r>
              <a:rPr lang="en-US" sz="1200" dirty="0" err="1" smtClean="0"/>
              <a:t>Lithra</a:t>
            </a:r>
            <a:r>
              <a:rPr lang="en-US" sz="1200" dirty="0" smtClean="0"/>
              <a:t> - </a:t>
            </a:r>
            <a:r>
              <a:rPr lang="ru-RU" sz="1200" dirty="0" smtClean="0"/>
              <a:t>весы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224136" cy="615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16" y="4149080"/>
            <a:ext cx="3851920" cy="2207126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50000"/>
              </a:prstClr>
            </a:outerShdw>
            <a:reflection blurRad="63500" stA="33000" endPos="30000" dir="5400000" sy="-100000" algn="bl" rotWithShape="0"/>
          </a:effectLst>
        </p:spPr>
      </p:pic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323528" y="3501008"/>
            <a:ext cx="3744416" cy="2677258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effectLst>
            <a:outerShdw blurRad="127000" dist="63500" dir="2700000" algn="tl" rotWithShape="0">
              <a:prstClr val="black">
                <a:alpha val="5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" y="2444575"/>
            <a:ext cx="108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4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3974469" y="2213865"/>
            <a:ext cx="6208809" cy="485720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-972616" y="3954813"/>
            <a:ext cx="4423220" cy="346032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7" y="1988840"/>
            <a:ext cx="5256585" cy="30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36456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0" y="1124744"/>
            <a:ext cx="9144000" cy="504056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Весовой терминал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Выноска 2 (граница и черта) 1"/>
          <p:cNvSpPr/>
          <p:nvPr/>
        </p:nvSpPr>
        <p:spPr>
          <a:xfrm>
            <a:off x="7308302" y="1862826"/>
            <a:ext cx="1296146" cy="702078"/>
          </a:xfrm>
          <a:prstGeom prst="accentBorderCallout2">
            <a:avLst>
              <a:gd name="adj1" fmla="val 18750"/>
              <a:gd name="adj2" fmla="val -6248"/>
              <a:gd name="adj3" fmla="val 18750"/>
              <a:gd name="adj4" fmla="val -16667"/>
              <a:gd name="adj5" fmla="val 67191"/>
              <a:gd name="adj6" fmla="val -55673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Установленные даты и номер партии</a:t>
            </a:r>
            <a:endParaRPr lang="ru-RU" sz="1200" dirty="0"/>
          </a:p>
        </p:txBody>
      </p:sp>
      <p:sp>
        <p:nvSpPr>
          <p:cNvPr id="14" name="Выноска 2 (граница и черта) 13"/>
          <p:cNvSpPr/>
          <p:nvPr/>
        </p:nvSpPr>
        <p:spPr>
          <a:xfrm>
            <a:off x="7308303" y="3197897"/>
            <a:ext cx="1296145" cy="510749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213827"/>
              <a:gd name="adj6" fmla="val -191829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Данные текущего состояния короба</a:t>
            </a:r>
          </a:p>
        </p:txBody>
      </p:sp>
      <p:sp>
        <p:nvSpPr>
          <p:cNvPr id="16" name="Выноска 2 (граница и черта) 15"/>
          <p:cNvSpPr/>
          <p:nvPr/>
        </p:nvSpPr>
        <p:spPr>
          <a:xfrm>
            <a:off x="467545" y="3756082"/>
            <a:ext cx="910986" cy="537014"/>
          </a:xfrm>
          <a:prstGeom prst="accentBorderCallout2">
            <a:avLst>
              <a:gd name="adj1" fmla="val 21544"/>
              <a:gd name="adj2" fmla="val 113257"/>
              <a:gd name="adj3" fmla="val 23572"/>
              <a:gd name="adj4" fmla="val 132248"/>
              <a:gd name="adj5" fmla="val 114206"/>
              <a:gd name="adj6" fmla="val 203298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Данные текущего</a:t>
            </a:r>
            <a:br>
              <a:rPr lang="ru-RU" sz="1000" dirty="0" smtClean="0"/>
            </a:br>
            <a:r>
              <a:rPr lang="ru-RU" sz="1000" dirty="0" smtClean="0"/>
              <a:t>измерения</a:t>
            </a:r>
            <a:endParaRPr lang="ru-RU" sz="1000" dirty="0"/>
          </a:p>
        </p:txBody>
      </p:sp>
      <p:sp>
        <p:nvSpPr>
          <p:cNvPr id="17" name="Выноска 2 (граница и черта) 16"/>
          <p:cNvSpPr/>
          <p:nvPr/>
        </p:nvSpPr>
        <p:spPr>
          <a:xfrm>
            <a:off x="467545" y="2042846"/>
            <a:ext cx="910986" cy="810090"/>
          </a:xfrm>
          <a:prstGeom prst="accentBorderCallout2">
            <a:avLst>
              <a:gd name="adj1" fmla="val 21522"/>
              <a:gd name="adj2" fmla="val 116558"/>
              <a:gd name="adj3" fmla="val 20179"/>
              <a:gd name="adj4" fmla="val 139705"/>
              <a:gd name="adj5" fmla="val 33611"/>
              <a:gd name="adj6" fmla="val 164328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Названия:</a:t>
            </a:r>
          </a:p>
          <a:p>
            <a:r>
              <a:rPr lang="ru-RU" sz="1000" dirty="0" smtClean="0"/>
              <a:t>Категории,</a:t>
            </a:r>
            <a:br>
              <a:rPr lang="ru-RU" sz="1000" dirty="0" smtClean="0"/>
            </a:br>
            <a:r>
              <a:rPr lang="ru-RU" sz="1000" dirty="0" smtClean="0"/>
              <a:t>Группы и</a:t>
            </a:r>
            <a:br>
              <a:rPr lang="ru-RU" sz="1000" dirty="0" smtClean="0"/>
            </a:br>
            <a:r>
              <a:rPr lang="ru-RU" sz="1000" dirty="0" smtClean="0"/>
              <a:t>Продукта</a:t>
            </a:r>
            <a:endParaRPr lang="ru-RU" sz="1000" dirty="0"/>
          </a:p>
        </p:txBody>
      </p:sp>
      <p:sp>
        <p:nvSpPr>
          <p:cNvPr id="18" name="Выноска 2 (граница и черта) 17"/>
          <p:cNvSpPr/>
          <p:nvPr/>
        </p:nvSpPr>
        <p:spPr>
          <a:xfrm>
            <a:off x="2915816" y="5404928"/>
            <a:ext cx="2149354" cy="360040"/>
          </a:xfrm>
          <a:prstGeom prst="accentBorderCallout2">
            <a:avLst>
              <a:gd name="adj1" fmla="val 17490"/>
              <a:gd name="adj2" fmla="val -5255"/>
              <a:gd name="adj3" fmla="val 19756"/>
              <a:gd name="adj4" fmla="val -15516"/>
              <a:gd name="adj5" fmla="val -111776"/>
              <a:gd name="adj6" fmla="val -31401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Распечатать оперативный отчет</a:t>
            </a:r>
            <a:endParaRPr lang="ru-RU" sz="1000" dirty="0"/>
          </a:p>
        </p:txBody>
      </p:sp>
      <p:sp>
        <p:nvSpPr>
          <p:cNvPr id="19" name="Выноска 2 (граница и черта) 18"/>
          <p:cNvSpPr/>
          <p:nvPr/>
        </p:nvSpPr>
        <p:spPr>
          <a:xfrm>
            <a:off x="7308302" y="4024589"/>
            <a:ext cx="1368154" cy="432048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85150"/>
              <a:gd name="adj6" fmla="val -54160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Данные текущего состояния поддона</a:t>
            </a:r>
          </a:p>
        </p:txBody>
      </p:sp>
    </p:spTree>
    <p:extLst>
      <p:ext uri="{BB962C8B-B14F-4D97-AF65-F5344CB8AC3E}">
        <p14:creationId xmlns:p14="http://schemas.microsoft.com/office/powerpoint/2010/main" val="5636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6372200" y="2564904"/>
            <a:ext cx="2324905" cy="4002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334414" y="4566222"/>
            <a:ext cx="2420124" cy="2211953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-282" r="30019" b="46693"/>
          <a:stretch/>
        </p:blipFill>
        <p:spPr bwMode="auto">
          <a:xfrm>
            <a:off x="2343377" y="1699548"/>
            <a:ext cx="4322124" cy="331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36456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0" y="1124744"/>
            <a:ext cx="9144000" cy="504056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настройки программы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Выноска 2 (граница и черта) 1"/>
          <p:cNvSpPr/>
          <p:nvPr/>
        </p:nvSpPr>
        <p:spPr>
          <a:xfrm>
            <a:off x="6876256" y="1862826"/>
            <a:ext cx="1728192" cy="585065"/>
          </a:xfrm>
          <a:prstGeom prst="accentBorderCallout2">
            <a:avLst>
              <a:gd name="adj1" fmla="val 18750"/>
              <a:gd name="adj2" fmla="val -6248"/>
              <a:gd name="adj3" fmla="val 18750"/>
              <a:gd name="adj4" fmla="val -16667"/>
              <a:gd name="adj5" fmla="val 74633"/>
              <a:gd name="adj6" fmla="val -134605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Настройки подключаемого оборудования</a:t>
            </a:r>
            <a:endParaRPr lang="ru-RU" sz="1200" dirty="0"/>
          </a:p>
        </p:txBody>
      </p:sp>
      <p:sp>
        <p:nvSpPr>
          <p:cNvPr id="14" name="Выноска 2 (граница и черта) 13"/>
          <p:cNvSpPr/>
          <p:nvPr/>
        </p:nvSpPr>
        <p:spPr>
          <a:xfrm>
            <a:off x="6901950" y="3396628"/>
            <a:ext cx="1728192" cy="558185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-125426"/>
              <a:gd name="adj6" fmla="val -99235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Настройки управления с мобильных устройств</a:t>
            </a:r>
          </a:p>
        </p:txBody>
      </p:sp>
      <p:sp>
        <p:nvSpPr>
          <p:cNvPr id="16" name="Выноска 2 (граница и черта) 15"/>
          <p:cNvSpPr/>
          <p:nvPr/>
        </p:nvSpPr>
        <p:spPr>
          <a:xfrm>
            <a:off x="472174" y="3573016"/>
            <a:ext cx="1507538" cy="896940"/>
          </a:xfrm>
          <a:prstGeom prst="accentBorderCallout2">
            <a:avLst>
              <a:gd name="adj1" fmla="val 19517"/>
              <a:gd name="adj2" fmla="val 109058"/>
              <a:gd name="adj3" fmla="val 21144"/>
              <a:gd name="adj4" fmla="val 134768"/>
              <a:gd name="adj5" fmla="val -30218"/>
              <a:gd name="adj6" fmla="val 207318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Возможность настройки трех независимых  сквозных нумераторов</a:t>
            </a:r>
            <a:endParaRPr lang="ru-RU" sz="1000" dirty="0"/>
          </a:p>
        </p:txBody>
      </p:sp>
      <p:sp>
        <p:nvSpPr>
          <p:cNvPr id="17" name="Выноска 2 (граница и черта) 16"/>
          <p:cNvSpPr/>
          <p:nvPr/>
        </p:nvSpPr>
        <p:spPr>
          <a:xfrm>
            <a:off x="527213" y="1826856"/>
            <a:ext cx="1452499" cy="882098"/>
          </a:xfrm>
          <a:prstGeom prst="accentBorderCallout2">
            <a:avLst>
              <a:gd name="adj1" fmla="val 21522"/>
              <a:gd name="adj2" fmla="val 110333"/>
              <a:gd name="adj3" fmla="val 20179"/>
              <a:gd name="adj4" fmla="val 139705"/>
              <a:gd name="adj5" fmla="val 119996"/>
              <a:gd name="adj6" fmla="val 213125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Назначение  принтера для печати отчетов и редактирование этикетки отчета</a:t>
            </a:r>
            <a:endParaRPr lang="ru-RU" sz="1000" dirty="0"/>
          </a:p>
        </p:txBody>
      </p:sp>
      <p:sp>
        <p:nvSpPr>
          <p:cNvPr id="19" name="Выноска 2 (граница и черта) 18"/>
          <p:cNvSpPr/>
          <p:nvPr/>
        </p:nvSpPr>
        <p:spPr>
          <a:xfrm>
            <a:off x="4572000" y="5733256"/>
            <a:ext cx="1702498" cy="432048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-499388"/>
              <a:gd name="adj6" fmla="val -42651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Настройки  архивации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10114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-756592" y="3407228"/>
            <a:ext cx="6627171" cy="3807751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t="25792" b="-20076"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107504" y="1334616"/>
            <a:ext cx="3746079" cy="3174504"/>
          </a:xfrm>
          <a:prstGeom prst="rect">
            <a:avLst/>
          </a:prstGeom>
          <a:blipFill dpi="0" rotWithShape="1">
            <a:blip r:embed="rId3">
              <a:alphaModFix amt="61000"/>
            </a:blip>
            <a:srcRect/>
            <a:stretch>
              <a:fillRect t="25792" b="-20076"/>
            </a:stretch>
          </a:blipFill>
          <a:ln>
            <a:noFill/>
          </a:ln>
          <a:effectLst>
            <a:reflection blurRad="190500" stA="500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4211960" y="3717032"/>
            <a:ext cx="5184576" cy="333670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6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36456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0" y="1878360"/>
            <a:ext cx="9144000" cy="129614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приятной</a:t>
            </a:r>
            <a:b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работы!</a:t>
            </a: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5"/>
          <p:cNvSpPr txBox="1">
            <a:spLocks/>
          </p:cNvSpPr>
          <p:nvPr/>
        </p:nvSpPr>
        <p:spPr>
          <a:xfrm>
            <a:off x="0" y="3174504"/>
            <a:ext cx="9144000" cy="147863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hlinkClick r:id="rId8"/>
              </a:rPr>
              <a:t>www.tmkmark.ru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hlinkClick r:id="rId9"/>
              </a:rPr>
              <a:t>info@tmk.spb.ru</a:t>
            </a: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(812) 740-71-73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196752"/>
            <a:ext cx="9144000" cy="504056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системы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49952" y="1923256"/>
            <a:ext cx="6390400" cy="36659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Взвешивание продукции</a:t>
            </a:r>
          </a:p>
          <a:p>
            <a:r>
              <a:rPr lang="ru-RU" sz="2400" dirty="0" smtClean="0"/>
              <a:t>Печать этикетки на единицу продукции</a:t>
            </a:r>
          </a:p>
          <a:p>
            <a:r>
              <a:rPr lang="ru-RU" sz="2400" dirty="0" smtClean="0"/>
              <a:t>Печать этикетки на коробку</a:t>
            </a:r>
          </a:p>
          <a:p>
            <a:r>
              <a:rPr lang="ru-RU" sz="2400" dirty="0" smtClean="0"/>
              <a:t>Печать этикетки на </a:t>
            </a:r>
            <a:r>
              <a:rPr lang="ru-RU" sz="2400" dirty="0" err="1" smtClean="0"/>
              <a:t>палет</a:t>
            </a:r>
            <a:endParaRPr lang="ru-RU" sz="2400" dirty="0" smtClean="0"/>
          </a:p>
          <a:p>
            <a:r>
              <a:rPr lang="ru-RU" sz="2400" dirty="0" smtClean="0"/>
              <a:t>Печать итоговых отчетов</a:t>
            </a:r>
          </a:p>
          <a:p>
            <a:r>
              <a:rPr lang="ru-RU" sz="2400" dirty="0" smtClean="0"/>
              <a:t>Ведение базы данных продукции</a:t>
            </a:r>
          </a:p>
          <a:p>
            <a:r>
              <a:rPr lang="ru-RU" sz="2400" dirty="0" smtClean="0"/>
              <a:t>Создание и редактирование этикетки</a:t>
            </a:r>
          </a:p>
          <a:p>
            <a:r>
              <a:rPr lang="ru-RU" sz="2400" dirty="0" smtClean="0"/>
              <a:t>Раздельный учет по потребителям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25570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191138"/>
            <a:ext cx="1224136" cy="61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5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196752"/>
            <a:ext cx="9144000" cy="504056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системы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568" y="1923256"/>
            <a:ext cx="7488832" cy="3810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Весы электронные (до 3 шт.)</a:t>
            </a:r>
          </a:p>
          <a:p>
            <a:r>
              <a:rPr lang="ru-RU" sz="2400" dirty="0" smtClean="0"/>
              <a:t>Этикеточные принтеры </a:t>
            </a:r>
            <a:r>
              <a:rPr lang="en-US" sz="2400" dirty="0" err="1" smtClean="0"/>
              <a:t>Datamax</a:t>
            </a:r>
            <a:r>
              <a:rPr lang="ru-RU" sz="2400" dirty="0" smtClean="0"/>
              <a:t> (до 3 шт.)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Управляющий компьютер</a:t>
            </a:r>
          </a:p>
          <a:p>
            <a:r>
              <a:rPr lang="ru-RU" sz="2400" dirty="0" smtClean="0"/>
              <a:t>Редактор базы данных продуктов и этикеток</a:t>
            </a:r>
          </a:p>
          <a:p>
            <a:r>
              <a:rPr lang="ru-RU" sz="2400" dirty="0" smtClean="0"/>
              <a:t>Графический редактор этикеток</a:t>
            </a:r>
          </a:p>
          <a:p>
            <a:r>
              <a:rPr lang="ru-RU" sz="2400" dirty="0" smtClean="0"/>
              <a:t>Трехуровневый навигатор по базе данных</a:t>
            </a:r>
          </a:p>
          <a:p>
            <a:r>
              <a:rPr lang="ru-RU" sz="2400" dirty="0" smtClean="0"/>
              <a:t>Программа весового терминала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25570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196752"/>
            <a:ext cx="9144000" cy="504056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системы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568" y="1923256"/>
            <a:ext cx="7488832" cy="3954016"/>
          </a:xfrm>
        </p:spPr>
        <p:txBody>
          <a:bodyPr>
            <a:noAutofit/>
          </a:bodyPr>
          <a:lstStyle/>
          <a:p>
            <a:r>
              <a:rPr lang="ru-RU" sz="2000" dirty="0" smtClean="0"/>
              <a:t>Любые размеры, формы и материалы этикеток</a:t>
            </a:r>
          </a:p>
          <a:p>
            <a:r>
              <a:rPr lang="ru-RU" sz="2000" dirty="0" smtClean="0"/>
              <a:t>Индивидуальные форматы маркировки для разных потребителей, в том числе сетевых магазинов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Оперативное редактирование форматов маркировки</a:t>
            </a:r>
          </a:p>
          <a:p>
            <a:r>
              <a:rPr lang="ru-RU" sz="2000" dirty="0" smtClean="0"/>
              <a:t>Печать текста, графики, </a:t>
            </a:r>
            <a:r>
              <a:rPr lang="ru-RU" sz="2000" dirty="0" err="1" smtClean="0"/>
              <a:t>штрихкодов</a:t>
            </a:r>
            <a:r>
              <a:rPr lang="ru-RU" sz="2000" dirty="0" smtClean="0"/>
              <a:t>, в том числе </a:t>
            </a:r>
            <a:r>
              <a:rPr lang="en-US" sz="2000" dirty="0" smtClean="0"/>
              <a:t>QR-</a:t>
            </a:r>
            <a:r>
              <a:rPr lang="ru-RU" sz="2000" dirty="0" smtClean="0"/>
              <a:t>кода и </a:t>
            </a:r>
            <a:r>
              <a:rPr lang="en-US" sz="2000" dirty="0" err="1" smtClean="0"/>
              <a:t>DataMatrix</a:t>
            </a:r>
            <a:endParaRPr lang="ru-RU" sz="2000" dirty="0" smtClean="0"/>
          </a:p>
          <a:p>
            <a:r>
              <a:rPr lang="ru-RU" sz="2000" dirty="0" smtClean="0"/>
              <a:t>Подстановка в </a:t>
            </a:r>
            <a:r>
              <a:rPr lang="ru-RU" sz="2000" dirty="0" err="1" smtClean="0"/>
              <a:t>штрихкод</a:t>
            </a:r>
            <a:r>
              <a:rPr lang="ru-RU" sz="2000" dirty="0" smtClean="0"/>
              <a:t> партии, веса, даты производства и срока реализации</a:t>
            </a:r>
          </a:p>
          <a:p>
            <a:r>
              <a:rPr lang="ru-RU" sz="2000" dirty="0" smtClean="0"/>
              <a:t>Суммирование и автоматическая печать сводных этикеток на коробку и поддон</a:t>
            </a:r>
          </a:p>
          <a:p>
            <a:r>
              <a:rPr lang="ru-RU" sz="2000" dirty="0" smtClean="0"/>
              <a:t>Простой и понятный для оператора интерфейс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25570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645025" y="5013176"/>
            <a:ext cx="4041775" cy="838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Ввод новой группы товаров для данной категории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72816"/>
            <a:ext cx="4041775" cy="237596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25570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5229"/>
            <a:ext cx="4040188" cy="3011923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4040188" cy="838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Ввод новой категории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0" y="1124744"/>
            <a:ext cx="9144000" cy="504056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новых категорий и групп товаров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139952" y="4268553"/>
            <a:ext cx="3960456" cy="3143567"/>
          </a:xfrm>
          <a:prstGeom prst="rect">
            <a:avLst/>
          </a:prstGeom>
          <a:blipFill dpi="0" rotWithShape="1">
            <a:blip r:embed="rId2"/>
            <a:srcRect/>
            <a:stretch>
              <a:fillRect l="-9525" t="-1491" r="-13946" b="1491"/>
            </a:stretch>
          </a:blip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27631"/>
            <a:ext cx="2844168" cy="291178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25570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0" y="1124744"/>
            <a:ext cx="9144000" cy="504056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Настройки для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продукта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Выноска 2 (граница и черта) 1"/>
          <p:cNvSpPr/>
          <p:nvPr/>
        </p:nvSpPr>
        <p:spPr>
          <a:xfrm>
            <a:off x="6228184" y="1772816"/>
            <a:ext cx="2088232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2695"/>
              <a:gd name="adj6" fmla="val -96942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задавать конкретный срок реализации и «сдвиг» даты в сутках или часах.</a:t>
            </a:r>
          </a:p>
          <a:p>
            <a:r>
              <a:rPr lang="ru-RU" sz="1000" dirty="0" smtClean="0"/>
              <a:t>Дата «Годен до:» будет рассчитана как  текущая дата + срок реализации.</a:t>
            </a:r>
            <a:endParaRPr lang="ru-RU" sz="1000" dirty="0"/>
          </a:p>
        </p:txBody>
      </p:sp>
      <p:sp>
        <p:nvSpPr>
          <p:cNvPr id="14" name="Выноска 2 (граница и черта) 13"/>
          <p:cNvSpPr/>
          <p:nvPr/>
        </p:nvSpPr>
        <p:spPr>
          <a:xfrm>
            <a:off x="6228184" y="3068960"/>
            <a:ext cx="2591816" cy="864096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42413"/>
              <a:gd name="adj6" fmla="val -35608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задавать минимально и максимально возможный  вес  упаковки. Этикетку можно распечатать, только если вес упаковки попадает в разрешенный диапазон</a:t>
            </a:r>
            <a:endParaRPr lang="ru-RU" sz="1000" dirty="0"/>
          </a:p>
        </p:txBody>
      </p:sp>
      <p:sp>
        <p:nvSpPr>
          <p:cNvPr id="15" name="Выноска 2 (граница и черта) 14"/>
          <p:cNvSpPr/>
          <p:nvPr/>
        </p:nvSpPr>
        <p:spPr>
          <a:xfrm>
            <a:off x="334414" y="1792965"/>
            <a:ext cx="2437386" cy="699931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192824"/>
              <a:gd name="adj6" fmla="val 148912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выбрать источник получения веса, в том числе возможен ручной ввод веса.</a:t>
            </a:r>
            <a:endParaRPr lang="ru-RU" sz="1000" dirty="0"/>
          </a:p>
        </p:txBody>
      </p:sp>
      <p:sp>
        <p:nvSpPr>
          <p:cNvPr id="16" name="Выноска 2 (граница и черта) 15"/>
          <p:cNvSpPr/>
          <p:nvPr/>
        </p:nvSpPr>
        <p:spPr>
          <a:xfrm>
            <a:off x="334414" y="3593165"/>
            <a:ext cx="2437386" cy="699931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41965"/>
              <a:gd name="adj6" fmla="val 148019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установить различные режимы печати: </a:t>
            </a:r>
            <a:r>
              <a:rPr lang="ru-RU" sz="1000" dirty="0" err="1" smtClean="0"/>
              <a:t>автопечать</a:t>
            </a:r>
            <a:r>
              <a:rPr lang="ru-RU" sz="1000" dirty="0" smtClean="0"/>
              <a:t>, </a:t>
            </a:r>
            <a:r>
              <a:rPr lang="ru-RU" sz="1000" dirty="0" err="1" smtClean="0"/>
              <a:t>автопечать</a:t>
            </a:r>
            <a:r>
              <a:rPr lang="ru-RU" sz="1000" dirty="0" smtClean="0"/>
              <a:t> с подтверждением и др.</a:t>
            </a:r>
            <a:endParaRPr lang="ru-RU" sz="1000" dirty="0"/>
          </a:p>
        </p:txBody>
      </p:sp>
      <p:sp>
        <p:nvSpPr>
          <p:cNvPr id="17" name="Выноска 2 (граница и черта) 16"/>
          <p:cNvSpPr/>
          <p:nvPr/>
        </p:nvSpPr>
        <p:spPr>
          <a:xfrm>
            <a:off x="339857" y="2678021"/>
            <a:ext cx="2437386" cy="699931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91733"/>
              <a:gd name="adj6" fmla="val 143552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задать массу тары, которая будет учитываться при определении веса продукта.</a:t>
            </a:r>
            <a:endParaRPr lang="ru-RU" sz="1000" dirty="0"/>
          </a:p>
        </p:txBody>
      </p:sp>
      <p:sp>
        <p:nvSpPr>
          <p:cNvPr id="18" name="Выноска 2 (граница и черта) 17"/>
          <p:cNvSpPr/>
          <p:nvPr/>
        </p:nvSpPr>
        <p:spPr>
          <a:xfrm>
            <a:off x="350505" y="4460507"/>
            <a:ext cx="2437386" cy="480662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-69468"/>
              <a:gd name="adj6" fmla="val 163650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задать количество копий этикеток для одной фасовки</a:t>
            </a:r>
            <a:endParaRPr lang="ru-RU" sz="1000" dirty="0"/>
          </a:p>
        </p:txBody>
      </p:sp>
      <p:sp>
        <p:nvSpPr>
          <p:cNvPr id="19" name="Выноска 2 (граница и черта) 18"/>
          <p:cNvSpPr/>
          <p:nvPr/>
        </p:nvSpPr>
        <p:spPr>
          <a:xfrm>
            <a:off x="6228184" y="4221088"/>
            <a:ext cx="2591816" cy="864096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-10498"/>
              <a:gd name="adj6" fmla="val -44848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/>
              <a:t>Е</a:t>
            </a:r>
            <a:r>
              <a:rPr lang="ru-RU" sz="1000" dirty="0" smtClean="0"/>
              <a:t>сли установлен флажок, то первый раз при выборе продукта будет печататься одна тестовая этикетка</a:t>
            </a:r>
            <a:endParaRPr lang="ru-RU" sz="1000" dirty="0"/>
          </a:p>
        </p:txBody>
      </p:sp>
      <p:sp>
        <p:nvSpPr>
          <p:cNvPr id="20" name="Выноска 2 (граница и черта) 19"/>
          <p:cNvSpPr/>
          <p:nvPr/>
        </p:nvSpPr>
        <p:spPr>
          <a:xfrm>
            <a:off x="1721598" y="5373216"/>
            <a:ext cx="1842290" cy="480662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-225735"/>
              <a:gd name="adj6" fmla="val 130627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Вызов редактора этикетки</a:t>
            </a:r>
            <a:endParaRPr lang="ru-RU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85" y="1792965"/>
            <a:ext cx="2934430" cy="31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573111" y="4876774"/>
            <a:ext cx="2807201" cy="2228185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 l="-9525" t="-1491" r="-13946" b="1491"/>
            </a:stretch>
          </a:blip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36456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0" y="1124744"/>
            <a:ext cx="9144000" cy="504056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Настройки для короба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Выноска 2 (граница и черта) 1"/>
          <p:cNvSpPr/>
          <p:nvPr/>
        </p:nvSpPr>
        <p:spPr>
          <a:xfrm>
            <a:off x="6228184" y="1808820"/>
            <a:ext cx="2088232" cy="36004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9691"/>
              <a:gd name="adj6" fmla="val -94856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Закладка «Короб»</a:t>
            </a:r>
            <a:endParaRPr lang="ru-RU" sz="1000" dirty="0"/>
          </a:p>
        </p:txBody>
      </p:sp>
      <p:sp>
        <p:nvSpPr>
          <p:cNvPr id="14" name="Выноска 2 (граница и черта) 13"/>
          <p:cNvSpPr/>
          <p:nvPr/>
        </p:nvSpPr>
        <p:spPr>
          <a:xfrm>
            <a:off x="6228184" y="3068960"/>
            <a:ext cx="2591816" cy="864096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49972"/>
              <a:gd name="adj6" fmla="val -30988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задавать минимально и максимально возможный  вес  короба. По достижении этого веса автоматически будет  печататься этикетка на короб</a:t>
            </a:r>
            <a:endParaRPr lang="ru-RU" sz="1000" dirty="0"/>
          </a:p>
        </p:txBody>
      </p:sp>
      <p:sp>
        <p:nvSpPr>
          <p:cNvPr id="15" name="Выноска 2 (граница и черта) 14"/>
          <p:cNvSpPr/>
          <p:nvPr/>
        </p:nvSpPr>
        <p:spPr>
          <a:xfrm>
            <a:off x="334414" y="1792965"/>
            <a:ext cx="2437386" cy="699931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206821"/>
              <a:gd name="adj6" fmla="val 152485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выбрать разные источники получения веса (например, сумма весов фасовок по весу или по количеству).</a:t>
            </a:r>
            <a:endParaRPr lang="ru-RU" sz="1000" dirty="0"/>
          </a:p>
        </p:txBody>
      </p:sp>
      <p:sp>
        <p:nvSpPr>
          <p:cNvPr id="16" name="Выноска 2 (граница и черта) 15"/>
          <p:cNvSpPr/>
          <p:nvPr/>
        </p:nvSpPr>
        <p:spPr>
          <a:xfrm>
            <a:off x="334414" y="3593165"/>
            <a:ext cx="2437386" cy="699931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63739"/>
              <a:gd name="adj6" fmla="val 147572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установить различные режимы печати: </a:t>
            </a:r>
            <a:r>
              <a:rPr lang="ru-RU" sz="1000" dirty="0" err="1" smtClean="0"/>
              <a:t>автопечать</a:t>
            </a:r>
            <a:r>
              <a:rPr lang="ru-RU" sz="1000" dirty="0" smtClean="0"/>
              <a:t>, </a:t>
            </a:r>
            <a:r>
              <a:rPr lang="ru-RU" sz="1000" dirty="0" err="1" smtClean="0"/>
              <a:t>автопечать</a:t>
            </a:r>
            <a:r>
              <a:rPr lang="ru-RU" sz="1000" dirty="0" smtClean="0"/>
              <a:t> с подтверждением и др.</a:t>
            </a:r>
            <a:endParaRPr lang="ru-RU" sz="1000" dirty="0"/>
          </a:p>
        </p:txBody>
      </p:sp>
      <p:sp>
        <p:nvSpPr>
          <p:cNvPr id="17" name="Выноска 2 (граница и черта) 16"/>
          <p:cNvSpPr/>
          <p:nvPr/>
        </p:nvSpPr>
        <p:spPr>
          <a:xfrm>
            <a:off x="339857" y="2678021"/>
            <a:ext cx="2437386" cy="699931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102620"/>
              <a:gd name="adj6" fmla="val 147125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задать массу тары, которая будет учитываться при определении веса короба.</a:t>
            </a:r>
            <a:endParaRPr lang="ru-RU" sz="1000" dirty="0"/>
          </a:p>
        </p:txBody>
      </p:sp>
      <p:sp>
        <p:nvSpPr>
          <p:cNvPr id="18" name="Выноска 2 (граница и черта) 17"/>
          <p:cNvSpPr/>
          <p:nvPr/>
        </p:nvSpPr>
        <p:spPr>
          <a:xfrm>
            <a:off x="350505" y="4460507"/>
            <a:ext cx="2437386" cy="480662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-46821"/>
              <a:gd name="adj6" fmla="val 160970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задать количество копий этикеток для одного короба</a:t>
            </a:r>
            <a:endParaRPr lang="ru-RU" sz="1000" dirty="0"/>
          </a:p>
        </p:txBody>
      </p:sp>
      <p:sp>
        <p:nvSpPr>
          <p:cNvPr id="19" name="Выноска 2 (граница и черта) 18"/>
          <p:cNvSpPr/>
          <p:nvPr/>
        </p:nvSpPr>
        <p:spPr>
          <a:xfrm>
            <a:off x="6228184" y="4221088"/>
            <a:ext cx="2591816" cy="864096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9659"/>
              <a:gd name="adj6" fmla="val -42748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/>
              <a:t>Е</a:t>
            </a:r>
            <a:r>
              <a:rPr lang="ru-RU" sz="1000" dirty="0" smtClean="0"/>
              <a:t>сли установлен флажок, то первый раз при выборе продукта будет печататься одна тестовая этикетка</a:t>
            </a:r>
            <a:endParaRPr lang="ru-RU" sz="1000" dirty="0"/>
          </a:p>
        </p:txBody>
      </p:sp>
      <p:sp>
        <p:nvSpPr>
          <p:cNvPr id="20" name="Выноска 2 (граница и черта) 19"/>
          <p:cNvSpPr/>
          <p:nvPr/>
        </p:nvSpPr>
        <p:spPr>
          <a:xfrm>
            <a:off x="1721598" y="5373216"/>
            <a:ext cx="1842290" cy="480662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-180440"/>
              <a:gd name="adj6" fmla="val 119991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Вызов редактора этикетки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387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6085279" y="3547832"/>
            <a:ext cx="2807201" cy="3294148"/>
          </a:xfrm>
          <a:prstGeom prst="rect">
            <a:avLst/>
          </a:prstGeom>
          <a:blipFill dpi="0" rotWithShape="0">
            <a:blip r:embed="rId2">
              <a:alphaModFix amt="40000"/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729" y="1808820"/>
            <a:ext cx="2934430" cy="31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36456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0" y="1124744"/>
            <a:ext cx="9144000" cy="504056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Настройки для поддона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Выноска 2 (граница и черта) 1"/>
          <p:cNvSpPr/>
          <p:nvPr/>
        </p:nvSpPr>
        <p:spPr>
          <a:xfrm>
            <a:off x="6228184" y="1808820"/>
            <a:ext cx="2088232" cy="360040"/>
          </a:xfrm>
          <a:prstGeom prst="accentBorderCallout2">
            <a:avLst>
              <a:gd name="adj1" fmla="val 18750"/>
              <a:gd name="adj2" fmla="val -6248"/>
              <a:gd name="adj3" fmla="val 18750"/>
              <a:gd name="adj4" fmla="val -16667"/>
              <a:gd name="adj5" fmla="val 346668"/>
              <a:gd name="adj6" fmla="val -68270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Закладка «Поддон»</a:t>
            </a:r>
            <a:endParaRPr lang="ru-RU" sz="1200" dirty="0"/>
          </a:p>
        </p:txBody>
      </p:sp>
      <p:sp>
        <p:nvSpPr>
          <p:cNvPr id="14" name="Выноска 2 (граница и черта) 13"/>
          <p:cNvSpPr/>
          <p:nvPr/>
        </p:nvSpPr>
        <p:spPr>
          <a:xfrm>
            <a:off x="6230281" y="2517237"/>
            <a:ext cx="2591816" cy="860783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130705"/>
              <a:gd name="adj6" fmla="val -83068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задать количество коробов на поддоне. По достижении этого количества автоматически будет  печататься этикетка на поддон</a:t>
            </a:r>
            <a:endParaRPr lang="ru-RU" sz="1000" dirty="0"/>
          </a:p>
        </p:txBody>
      </p:sp>
      <p:sp>
        <p:nvSpPr>
          <p:cNvPr id="15" name="Выноска 2 (граница и черта) 14"/>
          <p:cNvSpPr/>
          <p:nvPr/>
        </p:nvSpPr>
        <p:spPr>
          <a:xfrm>
            <a:off x="334414" y="1792965"/>
            <a:ext cx="2437386" cy="699931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206821"/>
              <a:gd name="adj6" fmla="val 152485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выбрать разные источники получения веса (например, сумма весов коробов по количеству).</a:t>
            </a:r>
            <a:endParaRPr lang="ru-RU" sz="1000" dirty="0"/>
          </a:p>
        </p:txBody>
      </p:sp>
      <p:sp>
        <p:nvSpPr>
          <p:cNvPr id="16" name="Выноска 2 (граница и черта) 15"/>
          <p:cNvSpPr/>
          <p:nvPr/>
        </p:nvSpPr>
        <p:spPr>
          <a:xfrm>
            <a:off x="334414" y="3593165"/>
            <a:ext cx="2437386" cy="699931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63739"/>
              <a:gd name="adj6" fmla="val 147572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установить различные режимы печати: </a:t>
            </a:r>
            <a:r>
              <a:rPr lang="ru-RU" sz="1000" dirty="0" err="1" smtClean="0"/>
              <a:t>автопечать</a:t>
            </a:r>
            <a:r>
              <a:rPr lang="ru-RU" sz="1000" dirty="0" smtClean="0"/>
              <a:t>, </a:t>
            </a:r>
            <a:r>
              <a:rPr lang="ru-RU" sz="1000" dirty="0" err="1" smtClean="0"/>
              <a:t>автопечать</a:t>
            </a:r>
            <a:r>
              <a:rPr lang="ru-RU" sz="1000" dirty="0" smtClean="0"/>
              <a:t> с подтверждением и др.</a:t>
            </a:r>
            <a:endParaRPr lang="ru-RU" sz="1000" dirty="0"/>
          </a:p>
        </p:txBody>
      </p:sp>
      <p:sp>
        <p:nvSpPr>
          <p:cNvPr id="17" name="Выноска 2 (граница и черта) 16"/>
          <p:cNvSpPr/>
          <p:nvPr/>
        </p:nvSpPr>
        <p:spPr>
          <a:xfrm>
            <a:off x="339857" y="2678021"/>
            <a:ext cx="2437386" cy="699931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102620"/>
              <a:gd name="adj6" fmla="val 147125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задать массу тары, которая будет учитываться при определении веса поддона.</a:t>
            </a:r>
            <a:endParaRPr lang="ru-RU" sz="1000" dirty="0"/>
          </a:p>
        </p:txBody>
      </p:sp>
      <p:sp>
        <p:nvSpPr>
          <p:cNvPr id="18" name="Выноска 2 (граница и черта) 17"/>
          <p:cNvSpPr/>
          <p:nvPr/>
        </p:nvSpPr>
        <p:spPr>
          <a:xfrm>
            <a:off x="350505" y="4460507"/>
            <a:ext cx="2437386" cy="480662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-46821"/>
              <a:gd name="adj6" fmla="val 160970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Можно  задать количество копий этикеток для одного короба</a:t>
            </a:r>
            <a:endParaRPr lang="ru-RU" sz="1000" dirty="0"/>
          </a:p>
        </p:txBody>
      </p:sp>
      <p:sp>
        <p:nvSpPr>
          <p:cNvPr id="20" name="Выноска 2 (граница и черта) 19"/>
          <p:cNvSpPr/>
          <p:nvPr/>
        </p:nvSpPr>
        <p:spPr>
          <a:xfrm>
            <a:off x="1721598" y="5373216"/>
            <a:ext cx="1842290" cy="480662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-180440"/>
              <a:gd name="adj6" fmla="val 119991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Вызов редактора этикетки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078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6228184" y="4666484"/>
            <a:ext cx="2808312" cy="2196968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646" y="1808819"/>
            <a:ext cx="3856749" cy="37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895465"/>
            <a:ext cx="9144000" cy="457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8109" r="9495" b="32898"/>
          <a:stretch/>
        </p:blipFill>
        <p:spPr bwMode="auto">
          <a:xfrm>
            <a:off x="5904000" y="136456"/>
            <a:ext cx="2916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4" y="202024"/>
            <a:ext cx="1224136" cy="615526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0" y="1124744"/>
            <a:ext cx="9144000" cy="504056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 этикеток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Выноска 2 (граница и черта) 1"/>
          <p:cNvSpPr/>
          <p:nvPr/>
        </p:nvSpPr>
        <p:spPr>
          <a:xfrm>
            <a:off x="6948262" y="1808820"/>
            <a:ext cx="1584177" cy="360040"/>
          </a:xfrm>
          <a:prstGeom prst="accentBorderCallout2">
            <a:avLst>
              <a:gd name="adj1" fmla="val 18750"/>
              <a:gd name="adj2" fmla="val -6248"/>
              <a:gd name="adj3" fmla="val 18750"/>
              <a:gd name="adj4" fmla="val -16667"/>
              <a:gd name="adj5" fmla="val 379926"/>
              <a:gd name="adj6" fmla="val -113622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Текстовые поля</a:t>
            </a:r>
            <a:endParaRPr lang="ru-RU" sz="1200" dirty="0"/>
          </a:p>
        </p:txBody>
      </p:sp>
      <p:sp>
        <p:nvSpPr>
          <p:cNvPr id="14" name="Выноска 2 (граница и черта) 13"/>
          <p:cNvSpPr/>
          <p:nvPr/>
        </p:nvSpPr>
        <p:spPr>
          <a:xfrm>
            <a:off x="6948263" y="2517237"/>
            <a:ext cx="1728193" cy="510749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239403"/>
              <a:gd name="adj6" fmla="val -89367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Текстовое поле можно повернуть на 90 градусов</a:t>
            </a:r>
          </a:p>
        </p:txBody>
      </p:sp>
      <p:sp>
        <p:nvSpPr>
          <p:cNvPr id="16" name="Выноска 2 (граница и черта) 15"/>
          <p:cNvSpPr/>
          <p:nvPr/>
        </p:nvSpPr>
        <p:spPr>
          <a:xfrm>
            <a:off x="555881" y="4581129"/>
            <a:ext cx="1645298" cy="360039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74179"/>
              <a:gd name="adj6" fmla="val 164774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Поля типа «</a:t>
            </a:r>
            <a:r>
              <a:rPr lang="ru-RU" sz="1000" dirty="0" err="1" smtClean="0"/>
              <a:t>Штрихкод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sp>
        <p:nvSpPr>
          <p:cNvPr id="17" name="Выноска 2 (граница и черта) 16"/>
          <p:cNvSpPr/>
          <p:nvPr/>
        </p:nvSpPr>
        <p:spPr>
          <a:xfrm>
            <a:off x="555881" y="2042846"/>
            <a:ext cx="1645298" cy="810090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143800"/>
              <a:gd name="adj6" fmla="val 181530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В текстовых полях можно задавать шрифт, размер,  жирность, курсив и т.п.</a:t>
            </a:r>
            <a:endParaRPr lang="ru-RU" sz="1000" dirty="0"/>
          </a:p>
        </p:txBody>
      </p:sp>
      <p:sp>
        <p:nvSpPr>
          <p:cNvPr id="18" name="Выноска 2 (граница и черта) 17"/>
          <p:cNvSpPr/>
          <p:nvPr/>
        </p:nvSpPr>
        <p:spPr>
          <a:xfrm>
            <a:off x="2411759" y="5870815"/>
            <a:ext cx="2057331" cy="480662"/>
          </a:xfrm>
          <a:prstGeom prst="accentBorderCallout2">
            <a:avLst>
              <a:gd name="adj1" fmla="val 17490"/>
              <a:gd name="adj2" fmla="val 104648"/>
              <a:gd name="adj3" fmla="val 17491"/>
              <a:gd name="adj4" fmla="val 110594"/>
              <a:gd name="adj5" fmla="val -175912"/>
              <a:gd name="adj6" fmla="val 131217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Значение поля подставляется из выбранного  источника</a:t>
            </a:r>
            <a:endParaRPr lang="ru-RU" sz="1000" dirty="0"/>
          </a:p>
        </p:txBody>
      </p:sp>
      <p:sp>
        <p:nvSpPr>
          <p:cNvPr id="19" name="Выноска 2 (граница и черта) 18"/>
          <p:cNvSpPr/>
          <p:nvPr/>
        </p:nvSpPr>
        <p:spPr>
          <a:xfrm>
            <a:off x="6948262" y="3501008"/>
            <a:ext cx="1728193" cy="792088"/>
          </a:xfrm>
          <a:prstGeom prst="accentBorderCallout2">
            <a:avLst>
              <a:gd name="adj1" fmla="val 18750"/>
              <a:gd name="adj2" fmla="val -5813"/>
              <a:gd name="adj3" fmla="val 18750"/>
              <a:gd name="adj4" fmla="val -16667"/>
              <a:gd name="adj5" fmla="val 148139"/>
              <a:gd name="adj6" fmla="val -93147"/>
            </a:avLst>
          </a:prstGeom>
          <a:noFill/>
          <a:ln w="25400" cap="rnd">
            <a:solidFill>
              <a:srgbClr val="C000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Значение поля «Годен до:» рассчитывается как текущая дата + срок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8974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2069</TotalTime>
  <Words>619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TMLibra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TMLIbra</dc:title>
  <dc:creator>Alexandre Arcady</dc:creator>
  <cp:lastModifiedBy>Alexandre Arcady</cp:lastModifiedBy>
  <cp:revision>81</cp:revision>
  <dcterms:created xsi:type="dcterms:W3CDTF">2016-06-08T09:27:41Z</dcterms:created>
  <dcterms:modified xsi:type="dcterms:W3CDTF">2016-06-20T16:24:01Z</dcterms:modified>
</cp:coreProperties>
</file>